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3"/>
  </p:notesMasterIdLst>
  <p:handoutMasterIdLst>
    <p:handoutMasterId r:id="rId24"/>
  </p:handoutMasterIdLst>
  <p:sldIdLst>
    <p:sldId id="1291" r:id="rId6"/>
    <p:sldId id="1330" r:id="rId7"/>
    <p:sldId id="1308" r:id="rId8"/>
    <p:sldId id="1307" r:id="rId9"/>
    <p:sldId id="1301" r:id="rId10"/>
    <p:sldId id="1295" r:id="rId11"/>
    <p:sldId id="1315" r:id="rId12"/>
    <p:sldId id="1335" r:id="rId13"/>
    <p:sldId id="1316" r:id="rId14"/>
    <p:sldId id="1332" r:id="rId15"/>
    <p:sldId id="1334" r:id="rId16"/>
    <p:sldId id="1313" r:id="rId17"/>
    <p:sldId id="1333" r:id="rId18"/>
    <p:sldId id="1309" r:id="rId19"/>
    <p:sldId id="1289" r:id="rId20"/>
    <p:sldId id="1290" r:id="rId21"/>
    <p:sldId id="1184" r:id="rId22"/>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07"/>
            <p14:sldId id="1301"/>
            <p14:sldId id="1295"/>
            <p14:sldId id="1315"/>
            <p14:sldId id="1335"/>
            <p14:sldId id="1316"/>
            <p14:sldId id="1332"/>
            <p14:sldId id="1334"/>
            <p14:sldId id="1313"/>
            <p14:sldId id="1333"/>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4" autoAdjust="0"/>
    <p:restoredTop sz="68601" autoAdjust="0"/>
  </p:normalViewPr>
  <p:slideViewPr>
    <p:cSldViewPr snapToGrid="0">
      <p:cViewPr varScale="1">
        <p:scale>
          <a:sx n="94" d="100"/>
          <a:sy n="94" d="100"/>
        </p:scale>
        <p:origin x="636" y="90"/>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2/10/2015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2/10/2015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2/10/2015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17</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74187DE5-BC21-4053-BDEB-6FD40251CDEB}" type="datetime1">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2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2/10/2015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12</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2/10/2015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twitter.com/zimmergren"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twitter.com/gavinbarron" TargetMode="External"/><Relationship Id="rId13" Type="http://schemas.openxmlformats.org/officeDocument/2006/relationships/hyperlink" Target="https://twitter.com/RadiAtanassov" TargetMode="External"/><Relationship Id="rId3" Type="http://schemas.openxmlformats.org/officeDocument/2006/relationships/image" Target="../media/image12.jpeg"/><Relationship Id="rId7" Type="http://schemas.openxmlformats.org/officeDocument/2006/relationships/hyperlink" Target="https://twitter.com/erwinvanhunen" TargetMode="External"/><Relationship Id="rId12" Type="http://schemas.openxmlformats.org/officeDocument/2006/relationships/hyperlink" Target="https://twitter.com/robertskyttberg"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skaggej" TargetMode="External"/><Relationship Id="rId11" Type="http://schemas.openxmlformats.org/officeDocument/2006/relationships/hyperlink" Target="https://twitter.com/pbjorklund" TargetMode="External"/><Relationship Id="rId5" Type="http://schemas.openxmlformats.org/officeDocument/2006/relationships/hyperlink" Target="http://www.catapultsystems.com/" TargetMode="External"/><Relationship Id="rId15" Type="http://schemas.openxmlformats.org/officeDocument/2006/relationships/hyperlink" Target="https://twitter.com/vrdmn" TargetMode="External"/><Relationship Id="rId10" Type="http://schemas.openxmlformats.org/officeDocument/2006/relationships/hyperlink" Target="https://twitter/paolopia" TargetMode="External"/><Relationship Id="rId4" Type="http://schemas.openxmlformats.org/officeDocument/2006/relationships/hyperlink" Target="https://twitter.com/andrewconnell" TargetMode="External"/><Relationship Id="rId9" Type="http://schemas.openxmlformats.org/officeDocument/2006/relationships/hyperlink" Target="https://twitter.com/NanddeepNachan" TargetMode="External"/><Relationship Id="rId14" Type="http://schemas.openxmlformats.org/officeDocument/2006/relationships/hyperlink" Target="http://twitter.com/zimmergren"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fficeDev/PnP/tree/master/Samples/Core.ODataBatch" TargetMode="External"/><Relationship Id="rId7" Type="http://schemas.openxmlformats.org/officeDocument/2006/relationships/hyperlink" Target="https://github.com/OfficeDev/PnP/tree/master/Solutions/Governance.SiteUsageReport" TargetMode="External"/><Relationship Id="rId2" Type="http://schemas.openxmlformats.org/officeDocument/2006/relationships/hyperlink" Target="https://github.com/OfficeDev/PnP/tree/master/Samples/Core.UserProfiles.Sync"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olutions/Governance.ContentTypeEnforceRetention" TargetMode="External"/><Relationship Id="rId5" Type="http://schemas.openxmlformats.org/officeDocument/2006/relationships/hyperlink" Target="https://github.com/OfficeDev/PnP/tree/master/Samples/Provisioning.Hybrid.Simple" TargetMode="External"/><Relationship Id="rId4" Type="http://schemas.openxmlformats.org/officeDocument/2006/relationships/hyperlink" Target="https://github.com/OfficeDev/PnP/tree/master/Samples/Core.WebPartOnAppWebPage"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OfficeDev/PnP/tree/master/Components/Core.TaxonomyPicker" TargetMode="External"/><Relationship Id="rId3" Type="http://schemas.openxmlformats.org/officeDocument/2006/relationships/hyperlink" Target="https://github.com/OfficeDev/PnP/tree/master/Samples/Core.JavaScriptInjection" TargetMode="External"/><Relationship Id="rId7" Type="http://schemas.openxmlformats.org/officeDocument/2006/relationships/hyperlink" Target="https://github.com/OfficeDev/PnP/tree/master/Samples/Branding.ApplyBranding" TargetMode="External"/><Relationship Id="rId2" Type="http://schemas.openxmlformats.org/officeDocument/2006/relationships/hyperlink" Target="https://github.com/OfficeDev/PnP/tree/master/Samples/Office365Api.Overview"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amples/Provisioning.SubSiteCreationApp" TargetMode="External"/><Relationship Id="rId5" Type="http://schemas.openxmlformats.org/officeDocument/2006/relationships/hyperlink" Target="https://github.com/OfficeDev/PnP/tree/master/Samples/AzureAD.GroupMembership" TargetMode="External"/><Relationship Id="rId10" Type="http://schemas.openxmlformats.org/officeDocument/2006/relationships/hyperlink" Target="https://github.com/OfficeDev/PnP/blob/master/Solutions/PowerShell.Commands/changelog.md" TargetMode="External"/><Relationship Id="rId4" Type="http://schemas.openxmlformats.org/officeDocument/2006/relationships/hyperlink" Target="https://github.com/OfficeDev/PnP/tree/master/Samples/OD4B.NavLinksInjection" TargetMode="External"/><Relationship Id="rId9" Type="http://schemas.openxmlformats.org/officeDocument/2006/relationships/hyperlink" Target="https://github.com/OfficeDev/PnP/tree/master/Solutions/PowerShell.Command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February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274270"/>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in the Guidance repository</a:t>
            </a:r>
            <a:endParaRPr lang="en-GB" dirty="0"/>
          </a:p>
        </p:txBody>
      </p:sp>
      <p:sp>
        <p:nvSpPr>
          <p:cNvPr id="3" name="Text Placeholder 2"/>
          <p:cNvSpPr>
            <a:spLocks noGrp="1"/>
          </p:cNvSpPr>
          <p:nvPr>
            <p:ph type="body" sz="quarter" idx="10"/>
          </p:nvPr>
        </p:nvSpPr>
        <p:spPr>
          <a:xfrm>
            <a:off x="519112" y="1447799"/>
            <a:ext cx="11149013" cy="4371110"/>
          </a:xfrm>
        </p:spPr>
        <p:txBody>
          <a:bodyPr/>
          <a:lstStyle/>
          <a:p>
            <a:r>
              <a:rPr lang="en-US" sz="3600" dirty="0"/>
              <a:t>The following articles have been moved over from the PnP guidance:</a:t>
            </a:r>
          </a:p>
          <a:p>
            <a:pPr lvl="1"/>
            <a:r>
              <a:rPr lang="en-US" sz="1800" dirty="0"/>
              <a:t>How to handle OneDrive for Business </a:t>
            </a:r>
            <a:r>
              <a:rPr lang="en-US" sz="1800" dirty="0" smtClean="0"/>
              <a:t>customization – Vesa Juvonen</a:t>
            </a:r>
            <a:endParaRPr lang="en-US" sz="1800" dirty="0"/>
          </a:p>
          <a:p>
            <a:pPr lvl="1"/>
            <a:r>
              <a:rPr lang="en-US" sz="1800" dirty="0"/>
              <a:t>How to configure SharePoint Provider-Hosted Apps for </a:t>
            </a:r>
            <a:r>
              <a:rPr lang="en-US" sz="1800" dirty="0" smtClean="0"/>
              <a:t>distribution – Andrew Connell</a:t>
            </a:r>
            <a:endParaRPr lang="en-US" sz="1800" dirty="0"/>
          </a:p>
          <a:p>
            <a:pPr lvl="1"/>
            <a:r>
              <a:rPr lang="en-US" sz="1800" dirty="0"/>
              <a:t>How to configure Office 365 API Projects for </a:t>
            </a:r>
            <a:r>
              <a:rPr lang="en-US" sz="1800" dirty="0" smtClean="0"/>
              <a:t>distribution – Andrew Connell</a:t>
            </a:r>
            <a:endParaRPr lang="en-US" sz="1800" dirty="0"/>
          </a:p>
          <a:p>
            <a:r>
              <a:rPr lang="en-US" sz="3600" dirty="0"/>
              <a:t>Following articles have been added:</a:t>
            </a:r>
          </a:p>
          <a:p>
            <a:pPr lvl="1"/>
            <a:r>
              <a:rPr lang="en-US" sz="1800" b="1" dirty="0"/>
              <a:t>New</a:t>
            </a:r>
            <a:r>
              <a:rPr lang="en-US" sz="1800" dirty="0"/>
              <a:t>: How to deploy Office 365 API samples to Microsoft </a:t>
            </a:r>
            <a:r>
              <a:rPr lang="en-US" sz="1800" dirty="0" smtClean="0"/>
              <a:t>Azure – Andrew Connell</a:t>
            </a:r>
            <a:endParaRPr lang="en-US" sz="1800" dirty="0"/>
          </a:p>
          <a:p>
            <a:pPr lvl="1"/>
            <a:r>
              <a:rPr lang="en-US" sz="1800" b="1" dirty="0"/>
              <a:t>New</a:t>
            </a:r>
            <a:r>
              <a:rPr lang="en-US" sz="1800" dirty="0"/>
              <a:t>: Overview of the new capabilities added per CSOM </a:t>
            </a:r>
            <a:r>
              <a:rPr lang="en-US" sz="1800" dirty="0" smtClean="0"/>
              <a:t>release – Vesa Juvonen</a:t>
            </a:r>
            <a:endParaRPr lang="en-US" sz="1800" dirty="0"/>
          </a:p>
          <a:p>
            <a:pPr lvl="1"/>
            <a:r>
              <a:rPr lang="en-US" sz="1800" b="1" dirty="0"/>
              <a:t>New </a:t>
            </a:r>
            <a:r>
              <a:rPr lang="en-US" sz="1800" dirty="0" smtClean="0"/>
              <a:t>: Getting </a:t>
            </a:r>
            <a:r>
              <a:rPr lang="en-US" sz="1800" dirty="0"/>
              <a:t>Started with azure </a:t>
            </a:r>
            <a:r>
              <a:rPr lang="en-US" sz="1800" dirty="0" err="1"/>
              <a:t>WebJobs</a:t>
            </a:r>
            <a:r>
              <a:rPr lang="en-US" sz="1800" dirty="0"/>
              <a:t> ("timer jobs") for your Office 365 </a:t>
            </a:r>
            <a:r>
              <a:rPr lang="en-US" sz="1800" dirty="0" smtClean="0"/>
              <a:t>Sites - </a:t>
            </a:r>
            <a:r>
              <a:rPr lang="de-DE" sz="1800" dirty="0" smtClean="0"/>
              <a:t>Tobias </a:t>
            </a:r>
            <a:r>
              <a:rPr lang="de-DE" sz="1800" dirty="0"/>
              <a:t>Zimmergren (TOZIT AB) - </a:t>
            </a:r>
            <a:r>
              <a:rPr lang="de-DE" sz="1800" dirty="0">
                <a:hlinkClick r:id="rId2"/>
              </a:rPr>
              <a:t>@</a:t>
            </a:r>
            <a:r>
              <a:rPr lang="de-DE" sz="1800" dirty="0" smtClean="0">
                <a:hlinkClick r:id="rId2"/>
              </a:rPr>
              <a:t>zimmergren</a:t>
            </a:r>
            <a:endParaRPr lang="de-DE" sz="1800" dirty="0" smtClean="0"/>
          </a:p>
          <a:p>
            <a:pPr lvl="1"/>
            <a:endParaRPr lang="de-DE" sz="1800" dirty="0" smtClean="0"/>
          </a:p>
          <a:p>
            <a:pPr lvl="1"/>
            <a:r>
              <a:rPr lang="en-US" sz="1800" b="1" dirty="0"/>
              <a:t>New</a:t>
            </a:r>
            <a:r>
              <a:rPr lang="en-US" sz="1800" dirty="0"/>
              <a:t>: The guidance of the ECM content pack has been created as </a:t>
            </a:r>
            <a:r>
              <a:rPr lang="en-US" sz="1800" dirty="0" smtClean="0"/>
              <a:t>articles</a:t>
            </a:r>
            <a:r>
              <a:rPr lang="en-US" sz="1800" dirty="0"/>
              <a:t> </a:t>
            </a:r>
            <a:r>
              <a:rPr lang="en-US" sz="1800" dirty="0" smtClean="0"/>
              <a:t>and sync’d to MSDN</a:t>
            </a:r>
          </a:p>
          <a:p>
            <a:pPr lvl="2"/>
            <a:r>
              <a:rPr lang="en-US" sz="1800" dirty="0" smtClean="0"/>
              <a:t>Others coming soon</a:t>
            </a:r>
            <a:endParaRPr lang="en-US" sz="1800" dirty="0"/>
          </a:p>
        </p:txBody>
      </p:sp>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Core Component moving to v1.0</a:t>
            </a:r>
            <a:endParaRPr lang="en-GB" dirty="0"/>
          </a:p>
        </p:txBody>
      </p:sp>
      <p:sp>
        <p:nvSpPr>
          <p:cNvPr id="3" name="Text Placeholder 2"/>
          <p:cNvSpPr>
            <a:spLocks noGrp="1"/>
          </p:cNvSpPr>
          <p:nvPr>
            <p:ph type="body" sz="quarter" idx="10"/>
          </p:nvPr>
        </p:nvSpPr>
        <p:spPr/>
        <p:txBody>
          <a:bodyPr/>
          <a:lstStyle/>
          <a:p>
            <a:r>
              <a:rPr lang="en-US" sz="3600" dirty="0" smtClean="0"/>
              <a:t>We target to release v1.0 of the Core component during March master merge</a:t>
            </a:r>
          </a:p>
          <a:p>
            <a:r>
              <a:rPr lang="en-US" sz="3600" dirty="0" smtClean="0"/>
              <a:t>Expected changes</a:t>
            </a:r>
          </a:p>
          <a:p>
            <a:pPr lvl="1"/>
            <a:r>
              <a:rPr lang="en-US" sz="2000" dirty="0" smtClean="0"/>
              <a:t>Removal of deprecated methods</a:t>
            </a:r>
          </a:p>
          <a:p>
            <a:pPr lvl="1"/>
            <a:r>
              <a:rPr lang="en-US" sz="2000" dirty="0" smtClean="0"/>
              <a:t>Removal of non Office365/SharePoint extensions</a:t>
            </a:r>
          </a:p>
          <a:p>
            <a:r>
              <a:rPr lang="en-US" sz="3600" dirty="0" smtClean="0"/>
              <a:t>Approach towards for v1.0 release</a:t>
            </a:r>
          </a:p>
          <a:p>
            <a:pPr lvl="1"/>
            <a:r>
              <a:rPr lang="en-US" sz="2000" dirty="0" smtClean="0"/>
              <a:t>Keep it simple</a:t>
            </a:r>
            <a:r>
              <a:rPr lang="en-GB" sz="2000" dirty="0" smtClean="0"/>
              <a:t>, keep it small</a:t>
            </a:r>
          </a:p>
          <a:p>
            <a:pPr lvl="1"/>
            <a:r>
              <a:rPr lang="en-US" sz="2000" dirty="0" smtClean="0"/>
              <a:t>Use class model for complex methods</a:t>
            </a:r>
          </a:p>
          <a:p>
            <a:pPr lvl="1"/>
            <a:r>
              <a:rPr lang="en-US" sz="2000" dirty="0" smtClean="0"/>
              <a:t>Use only when truly adds value, no 5 line methods</a:t>
            </a:r>
          </a:p>
          <a:p>
            <a:pPr lvl="1"/>
            <a:r>
              <a:rPr lang="en-US" sz="2000" dirty="0" smtClean="0"/>
              <a:t>Unit testing improvements</a:t>
            </a:r>
          </a:p>
        </p:txBody>
      </p:sp>
    </p:spTree>
    <p:extLst>
      <p:ext uri="{BB962C8B-B14F-4D97-AF65-F5344CB8AC3E}">
        <p14:creationId xmlns:p14="http://schemas.microsoft.com/office/powerpoint/2010/main" val="429243888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March release plan</a:t>
            </a:r>
            <a:endParaRPr lang="en-US" dirty="0">
              <a:solidFill>
                <a:schemeClr val="bg1"/>
              </a:solidFill>
            </a:endParaRPr>
          </a:p>
        </p:txBody>
      </p:sp>
      <p:sp>
        <p:nvSpPr>
          <p:cNvPr id="3" name="TextBox 2"/>
          <p:cNvSpPr txBox="1"/>
          <p:nvPr/>
        </p:nvSpPr>
        <p:spPr>
          <a:xfrm>
            <a:off x="519112" y="1205098"/>
            <a:ext cx="5436520" cy="4185761"/>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 v1.0</a:t>
            </a:r>
          </a:p>
          <a:p>
            <a:pPr marL="800082" lvl="1" indent="-342900">
              <a:buFont typeface="Arial" panose="020B0604020202020204" pitchFamily="34" charset="0"/>
              <a:buChar char="•"/>
            </a:pPr>
            <a:r>
              <a:rPr lang="en-US" sz="2000" spc="-70" dirty="0" smtClean="0">
                <a:solidFill>
                  <a:schemeClr val="bg1"/>
                </a:solidFill>
                <a:latin typeface="+mj-lt"/>
              </a:rPr>
              <a:t>Provisioning engine</a:t>
            </a:r>
          </a:p>
          <a:p>
            <a:pPr marL="800082" lvl="1" indent="-342900">
              <a:buFont typeface="Arial" panose="020B0604020202020204" pitchFamily="34" charset="0"/>
              <a:buChar char="•"/>
            </a:pPr>
            <a:r>
              <a:rPr lang="en-US" sz="2000" spc="-70" dirty="0" smtClean="0">
                <a:solidFill>
                  <a:schemeClr val="bg1"/>
                </a:solidFill>
                <a:latin typeface="+mj-lt"/>
              </a:rPr>
              <a:t>Remote timer jobs with multi-threading support</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Core component v1.0</a:t>
            </a:r>
          </a:p>
          <a:p>
            <a:pPr marL="800082" lvl="1" indent="-342900">
              <a:buFont typeface="Arial" panose="020B0604020202020204" pitchFamily="34" charset="0"/>
              <a:buChar char="•"/>
            </a:pPr>
            <a:r>
              <a:rPr lang="en-US" sz="2000" spc="-70" dirty="0" smtClean="0">
                <a:solidFill>
                  <a:schemeClr val="bg1"/>
                </a:solidFill>
                <a:latin typeface="+mj-lt"/>
              </a:rPr>
              <a:t>Removal of deprecated methods</a:t>
            </a:r>
          </a:p>
          <a:p>
            <a:pPr marL="800082" lvl="1" indent="-342900">
              <a:buFont typeface="Arial" panose="020B0604020202020204" pitchFamily="34" charset="0"/>
              <a:buChar char="•"/>
            </a:pPr>
            <a:r>
              <a:rPr lang="en-US" sz="2000" spc="-70" dirty="0" smtClean="0">
                <a:solidFill>
                  <a:schemeClr val="bg1"/>
                </a:solidFill>
                <a:latin typeface="+mj-lt"/>
              </a:rPr>
              <a:t>Cleaning</a:t>
            </a:r>
          </a:p>
          <a:p>
            <a:pPr marL="800082" lvl="1" indent="-342900">
              <a:buFont typeface="Arial" panose="020B0604020202020204" pitchFamily="34" charset="0"/>
              <a:buChar char="•"/>
            </a:pPr>
            <a:r>
              <a:rPr lang="en-US" sz="2000" spc="-70" dirty="0" smtClean="0">
                <a:solidFill>
                  <a:schemeClr val="bg1"/>
                </a:solidFill>
                <a:latin typeface="+mj-lt"/>
              </a:rPr>
              <a:t>Unit test coverage</a:t>
            </a: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More on the documentation side</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transformation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15443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Vesa</a:t>
            </a:r>
            <a:r>
              <a:rPr lang="en-US" sz="2400" spc="-70" dirty="0">
                <a:solidFill>
                  <a:schemeClr val="bg1"/>
                </a:solidFill>
              </a:rPr>
              <a:t> - </a:t>
            </a:r>
            <a:r>
              <a:rPr lang="en-US" sz="2400" spc="-70" dirty="0" smtClean="0">
                <a:solidFill>
                  <a:schemeClr val="bg1"/>
                </a:solidFill>
                <a:latin typeface="+mj-lt"/>
              </a:rPr>
              <a:t>Hybrid simple</a:t>
            </a:r>
            <a:endParaRPr lang="en-US" sz="24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Site provisioning from Azure to on-</a:t>
            </a:r>
            <a:r>
              <a:rPr lang="en-US" sz="2000" spc="-70" dirty="0" err="1" smtClean="0">
                <a:solidFill>
                  <a:schemeClr val="bg1"/>
                </a:solidFill>
                <a:latin typeface="+mj-lt"/>
              </a:rPr>
              <a:t>prem</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Bert - </a:t>
            </a:r>
            <a:r>
              <a:rPr lang="en-US" sz="2400" spc="-70" dirty="0" err="1" smtClean="0">
                <a:solidFill>
                  <a:schemeClr val="bg1"/>
                </a:solidFill>
                <a:latin typeface="+mj-lt"/>
              </a:rPr>
              <a:t>Core.ODataBatch</a:t>
            </a:r>
            <a:endParaRPr lang="en-US" sz="2400" spc="-70" dirty="0" smtClean="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REST call batching </a:t>
            </a:r>
          </a:p>
          <a:p>
            <a:pPr marL="342900" indent="-342900">
              <a:buFont typeface="Arial" panose="020B0604020202020204" pitchFamily="34" charset="0"/>
              <a:buChar char="•"/>
            </a:pPr>
            <a:r>
              <a:rPr lang="en-US" sz="2400" spc="-70" dirty="0" smtClean="0">
                <a:solidFill>
                  <a:schemeClr val="bg1"/>
                </a:solidFill>
                <a:latin typeface="+mj-lt"/>
              </a:rPr>
              <a:t>Radi  - </a:t>
            </a:r>
            <a:r>
              <a:rPr lang="en-US" sz="2400" spc="-70" dirty="0" err="1" smtClean="0">
                <a:solidFill>
                  <a:schemeClr val="bg1"/>
                </a:solidFill>
                <a:latin typeface="+mj-lt"/>
              </a:rPr>
              <a:t>Governance.ContentTypeEnforceRetention</a:t>
            </a:r>
            <a:endParaRPr lang="en-US" sz="2400" spc="-70" dirty="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ECM timer jobs</a:t>
            </a: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282 times (</a:t>
            </a:r>
            <a:r>
              <a:rPr lang="en-US" sz="2400" dirty="0" smtClean="0"/>
              <a:t>227, 190, 135</a:t>
            </a:r>
            <a:r>
              <a:rPr lang="en-US" sz="3200" dirty="0" smtClean="0"/>
              <a:t>)</a:t>
            </a:r>
          </a:p>
          <a:p>
            <a:r>
              <a:rPr lang="en-US" sz="3200" dirty="0" smtClean="0"/>
              <a:t>329 merged pull </a:t>
            </a:r>
            <a:r>
              <a:rPr lang="en-US" sz="3200" dirty="0"/>
              <a:t>requests </a:t>
            </a:r>
            <a:r>
              <a:rPr lang="en-US" sz="3200" dirty="0" smtClean="0"/>
              <a:t>(</a:t>
            </a:r>
            <a:r>
              <a:rPr lang="en-US" sz="2400" dirty="0" smtClean="0"/>
              <a:t>280, 236, 189</a:t>
            </a:r>
            <a:r>
              <a:rPr lang="en-US" sz="3200" dirty="0" smtClean="0"/>
              <a:t>) </a:t>
            </a:r>
          </a:p>
          <a:p>
            <a:r>
              <a:rPr lang="en-US" sz="3200" dirty="0" smtClean="0"/>
              <a:t>73 closed </a:t>
            </a:r>
            <a:r>
              <a:rPr lang="en-US" sz="3200" dirty="0"/>
              <a:t>issues </a:t>
            </a:r>
            <a:r>
              <a:rPr lang="en-US" sz="3200" dirty="0" smtClean="0"/>
              <a:t>(</a:t>
            </a:r>
            <a:r>
              <a:rPr lang="en-US" sz="2400" dirty="0" smtClean="0"/>
              <a:t>67, 58, 43</a:t>
            </a:r>
            <a:r>
              <a:rPr lang="en-US" sz="3200" dirty="0" smtClean="0"/>
              <a:t>) </a:t>
            </a:r>
          </a:p>
          <a:p>
            <a:r>
              <a:rPr lang="en-US" sz="3200" dirty="0" smtClean="0"/>
              <a:t>More than 3776 (</a:t>
            </a:r>
            <a:r>
              <a:rPr lang="en-US" sz="2400" dirty="0" smtClean="0"/>
              <a:t>2566, 3050, 2160</a:t>
            </a:r>
            <a:r>
              <a:rPr lang="en-US" sz="3200" dirty="0" smtClean="0"/>
              <a:t>) unique visitors during last 2 </a:t>
            </a:r>
          </a:p>
          <a:p>
            <a:r>
              <a:rPr lang="en-US" sz="3200" dirty="0" smtClean="0"/>
              <a:t>Nuget package 4450 downloads (</a:t>
            </a:r>
            <a:r>
              <a:rPr lang="en-US" sz="2400" dirty="0" smtClean="0"/>
              <a:t>4030, 3800</a:t>
            </a:r>
            <a:r>
              <a:rPr lang="en-US" sz="3200" dirty="0" smtClean="0"/>
              <a:t>)</a:t>
            </a:r>
          </a:p>
          <a:p>
            <a:r>
              <a:rPr lang="en-US" sz="3200" dirty="0" smtClean="0"/>
              <a:t>Yammer group has 1739 members (</a:t>
            </a:r>
            <a:r>
              <a:rPr lang="en-US" sz="2400" dirty="0" smtClean="0"/>
              <a:t>1525, 1419</a:t>
            </a:r>
            <a:r>
              <a:rPr lang="en-US" sz="3200" dirty="0" smtClean="0"/>
              <a:t>, </a:t>
            </a:r>
            <a:r>
              <a:rPr lang="en-US" sz="2400" dirty="0" smtClean="0"/>
              <a:t>757</a:t>
            </a:r>
            <a:r>
              <a:rPr lang="en-US" sz="3200" dirty="0" smtClean="0"/>
              <a:t>)</a:t>
            </a:r>
          </a:p>
          <a:p>
            <a:pPr lvl="1"/>
            <a:r>
              <a:rPr lang="en-US" sz="1800" dirty="0" smtClean="0"/>
              <a:t>aka.ms/</a:t>
            </a:r>
            <a:r>
              <a:rPr lang="en-US" sz="1800" dirty="0" err="1" smtClean="0"/>
              <a:t>OfficeDevPnPYammer</a:t>
            </a:r>
            <a:endParaRPr lang="en-US" sz="1800" dirty="0"/>
          </a:p>
          <a:p>
            <a:r>
              <a:rPr lang="en-US" sz="3200" dirty="0" smtClean="0"/>
              <a:t>Facebook page has 135 likes (</a:t>
            </a:r>
            <a:r>
              <a:rPr lang="en-US" sz="2400" dirty="0" smtClean="0"/>
              <a:t>121</a:t>
            </a:r>
            <a:r>
              <a:rPr lang="en-US" sz="3200" dirty="0" smtClean="0"/>
              <a:t>)</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1" y="1447801"/>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941949" cy="3388620"/>
          </a:xfrm>
        </p:spPr>
        <p:txBody>
          <a:bodyPr/>
          <a:lstStyle/>
          <a:p>
            <a:r>
              <a:rPr lang="en-GB" sz="2000" dirty="0" smtClean="0"/>
              <a:t>Andrew </a:t>
            </a:r>
            <a:r>
              <a:rPr lang="en-GB" sz="2000" dirty="0"/>
              <a:t>Connell - </a:t>
            </a:r>
            <a:r>
              <a:rPr lang="en-GB" sz="2000" dirty="0">
                <a:hlinkClick r:id="rId4"/>
              </a:rPr>
              <a:t>@</a:t>
            </a:r>
            <a:r>
              <a:rPr lang="en-GB" sz="2000" dirty="0" err="1">
                <a:hlinkClick r:id="rId4"/>
              </a:rPr>
              <a:t>andrewconnell</a:t>
            </a:r>
            <a:r>
              <a:rPr lang="en-GB" sz="2000" dirty="0"/>
              <a:t> </a:t>
            </a:r>
            <a:r>
              <a:rPr lang="en-GB" sz="2000" dirty="0" smtClean="0"/>
              <a:t> </a:t>
            </a:r>
            <a:endParaRPr lang="en-GB" sz="2000" dirty="0"/>
          </a:p>
          <a:p>
            <a:r>
              <a:rPr lang="en-GB" sz="2000" dirty="0" smtClean="0"/>
              <a:t>Eric </a:t>
            </a:r>
            <a:r>
              <a:rPr lang="en-GB" sz="2000" dirty="0"/>
              <a:t>Skaggs (</a:t>
            </a:r>
            <a:r>
              <a:rPr lang="en-GB" sz="2000" dirty="0">
                <a:hlinkClick r:id="rId5"/>
              </a:rPr>
              <a:t>http://www.catapultsystems.com</a:t>
            </a:r>
            <a:r>
              <a:rPr lang="en-GB" sz="2000" dirty="0"/>
              <a:t>) - </a:t>
            </a:r>
            <a:r>
              <a:rPr lang="en-GB" sz="2000" dirty="0">
                <a:hlinkClick r:id="rId6"/>
              </a:rPr>
              <a:t>@</a:t>
            </a:r>
            <a:r>
              <a:rPr lang="en-GB" sz="2000" dirty="0" err="1">
                <a:hlinkClick r:id="rId6"/>
              </a:rPr>
              <a:t>skaggej</a:t>
            </a:r>
            <a:r>
              <a:rPr lang="en-GB" sz="2000" dirty="0"/>
              <a:t> </a:t>
            </a:r>
          </a:p>
          <a:p>
            <a:r>
              <a:rPr lang="en-GB" sz="2000" dirty="0"/>
              <a:t>Erwin van Hunen (</a:t>
            </a:r>
            <a:r>
              <a:rPr lang="en-GB" sz="2000" dirty="0" err="1"/>
              <a:t>Knowit</a:t>
            </a:r>
            <a:r>
              <a:rPr lang="en-GB" sz="2000" dirty="0"/>
              <a:t> AB) - </a:t>
            </a:r>
            <a:r>
              <a:rPr lang="en-GB" sz="2000" dirty="0">
                <a:hlinkClick r:id="rId7"/>
              </a:rPr>
              <a:t>@</a:t>
            </a:r>
            <a:r>
              <a:rPr lang="en-GB" sz="2000" dirty="0" err="1">
                <a:hlinkClick r:id="rId7"/>
              </a:rPr>
              <a:t>erwinvanhunen</a:t>
            </a:r>
            <a:r>
              <a:rPr lang="en-GB" sz="2000" dirty="0"/>
              <a:t> </a:t>
            </a:r>
          </a:p>
          <a:p>
            <a:r>
              <a:rPr lang="en-GB" sz="2000" dirty="0"/>
              <a:t>Gavin Barron - </a:t>
            </a:r>
            <a:r>
              <a:rPr lang="en-GB" sz="2000" dirty="0">
                <a:hlinkClick r:id="rId8"/>
              </a:rPr>
              <a:t>@</a:t>
            </a:r>
            <a:r>
              <a:rPr lang="en-GB" sz="2000" dirty="0" err="1">
                <a:hlinkClick r:id="rId8"/>
              </a:rPr>
              <a:t>gavinbarron</a:t>
            </a:r>
            <a:r>
              <a:rPr lang="en-GB" sz="2000" dirty="0"/>
              <a:t> </a:t>
            </a:r>
          </a:p>
          <a:p>
            <a:r>
              <a:rPr lang="en-GB" sz="2000" dirty="0" err="1"/>
              <a:t>Nanddeep</a:t>
            </a:r>
            <a:r>
              <a:rPr lang="en-GB" sz="2000" dirty="0"/>
              <a:t> </a:t>
            </a:r>
            <a:r>
              <a:rPr lang="en-GB" sz="2000" dirty="0" err="1"/>
              <a:t>Nachan</a:t>
            </a:r>
            <a:r>
              <a:rPr lang="en-GB" sz="2000" dirty="0"/>
              <a:t> - </a:t>
            </a:r>
            <a:r>
              <a:rPr lang="en-GB" sz="2000" dirty="0">
                <a:hlinkClick r:id="rId9"/>
              </a:rPr>
              <a:t>@</a:t>
            </a:r>
            <a:r>
              <a:rPr lang="en-GB" sz="2000" dirty="0" err="1">
                <a:hlinkClick r:id="rId9"/>
              </a:rPr>
              <a:t>NanddeepNachan</a:t>
            </a:r>
            <a:r>
              <a:rPr lang="en-GB" sz="2000" dirty="0"/>
              <a:t> </a:t>
            </a:r>
          </a:p>
          <a:p>
            <a:r>
              <a:rPr lang="en-GB" sz="2000" dirty="0"/>
              <a:t>Paolo Pialorsi (PiaSys.com) - </a:t>
            </a:r>
            <a:r>
              <a:rPr lang="en-GB" sz="2000" dirty="0">
                <a:hlinkClick r:id="rId10"/>
              </a:rPr>
              <a:t>@</a:t>
            </a:r>
            <a:r>
              <a:rPr lang="en-GB" sz="2000" dirty="0" err="1">
                <a:hlinkClick r:id="rId10"/>
              </a:rPr>
              <a:t>PaoloPia</a:t>
            </a:r>
            <a:r>
              <a:rPr lang="en-GB" sz="2000" dirty="0"/>
              <a:t> </a:t>
            </a:r>
          </a:p>
          <a:p>
            <a:endParaRPr lang="en-US" sz="1600" dirty="0" smtClean="0"/>
          </a:p>
        </p:txBody>
      </p:sp>
      <p:sp>
        <p:nvSpPr>
          <p:cNvPr id="7" name="Text Placeholder 6"/>
          <p:cNvSpPr>
            <a:spLocks noGrp="1"/>
          </p:cNvSpPr>
          <p:nvPr>
            <p:ph type="body" sz="quarter" idx="11"/>
          </p:nvPr>
        </p:nvSpPr>
        <p:spPr>
          <a:xfrm>
            <a:off x="5660412" y="1447800"/>
            <a:ext cx="4587993" cy="3539430"/>
          </a:xfrm>
        </p:spPr>
        <p:txBody>
          <a:bodyPr/>
          <a:lstStyle/>
          <a:p>
            <a:r>
              <a:rPr lang="en-GB" sz="2000" dirty="0"/>
              <a:t>Patrik </a:t>
            </a:r>
            <a:r>
              <a:rPr lang="en-GB" sz="2000" dirty="0" err="1"/>
              <a:t>Björklund</a:t>
            </a:r>
            <a:r>
              <a:rPr lang="en-GB" sz="2000" dirty="0"/>
              <a:t> (</a:t>
            </a:r>
            <a:r>
              <a:rPr lang="en-GB" sz="2000" dirty="0" err="1"/>
              <a:t>Alloc</a:t>
            </a:r>
            <a:r>
              <a:rPr lang="en-GB" sz="2000" dirty="0"/>
              <a:t> IT) - </a:t>
            </a:r>
            <a:r>
              <a:rPr lang="en-GB" sz="2000" dirty="0">
                <a:hlinkClick r:id="rId11"/>
              </a:rPr>
              <a:t>@</a:t>
            </a:r>
            <a:r>
              <a:rPr lang="en-GB" sz="2000" dirty="0" err="1">
                <a:hlinkClick r:id="rId11"/>
              </a:rPr>
              <a:t>pbjorklund</a:t>
            </a:r>
            <a:r>
              <a:rPr lang="en-GB" sz="2000" dirty="0"/>
              <a:t> </a:t>
            </a:r>
          </a:p>
          <a:p>
            <a:r>
              <a:rPr lang="en-GB" sz="2000" dirty="0"/>
              <a:t>Robert </a:t>
            </a:r>
            <a:r>
              <a:rPr lang="en-GB" sz="2000" dirty="0" err="1"/>
              <a:t>Skyttberg</a:t>
            </a:r>
            <a:r>
              <a:rPr lang="en-GB" sz="2000" dirty="0"/>
              <a:t> (@</a:t>
            </a:r>
            <a:r>
              <a:rPr lang="en-GB" sz="2000" dirty="0" err="1"/>
              <a:t>NetRelations</a:t>
            </a:r>
            <a:r>
              <a:rPr lang="en-GB" sz="2000" dirty="0"/>
              <a:t>) - </a:t>
            </a:r>
            <a:r>
              <a:rPr lang="en-GB" sz="2000" dirty="0">
                <a:hlinkClick r:id="rId12"/>
              </a:rPr>
              <a:t>@</a:t>
            </a:r>
            <a:r>
              <a:rPr lang="en-GB" sz="2000" dirty="0" err="1">
                <a:hlinkClick r:id="rId12"/>
              </a:rPr>
              <a:t>robertskyttberg</a:t>
            </a:r>
            <a:r>
              <a:rPr lang="en-GB" sz="2000" dirty="0"/>
              <a:t> </a:t>
            </a:r>
          </a:p>
          <a:p>
            <a:r>
              <a:rPr lang="en-GB" sz="2000" dirty="0"/>
              <a:t>Radi Atanassov (</a:t>
            </a:r>
            <a:r>
              <a:rPr lang="en-GB" sz="2000" dirty="0" err="1"/>
              <a:t>OneBit</a:t>
            </a:r>
            <a:r>
              <a:rPr lang="en-GB" sz="2000" dirty="0"/>
              <a:t> Software) - </a:t>
            </a:r>
            <a:r>
              <a:rPr lang="en-GB" sz="2000" dirty="0">
                <a:hlinkClick r:id="rId13"/>
              </a:rPr>
              <a:t>@</a:t>
            </a:r>
            <a:r>
              <a:rPr lang="en-GB" sz="2000" dirty="0" err="1">
                <a:hlinkClick r:id="rId13"/>
              </a:rPr>
              <a:t>RadiAtanassov</a:t>
            </a:r>
            <a:r>
              <a:rPr lang="en-GB" sz="2000" dirty="0"/>
              <a:t> </a:t>
            </a:r>
            <a:endParaRPr lang="en-GB" sz="2000" dirty="0" smtClean="0"/>
          </a:p>
          <a:p>
            <a:r>
              <a:rPr lang="de-DE" sz="2000" dirty="0"/>
              <a:t>Tobias Zimmergren (Tozit AB) - </a:t>
            </a:r>
            <a:r>
              <a:rPr lang="de-DE" sz="2000" dirty="0">
                <a:hlinkClick r:id="rId14"/>
              </a:rPr>
              <a:t>@zimmergren</a:t>
            </a:r>
            <a:endParaRPr lang="en-GB" sz="2000" dirty="0"/>
          </a:p>
          <a:p>
            <a:r>
              <a:rPr lang="en-GB" sz="2000" dirty="0" err="1"/>
              <a:t>Torsten</a:t>
            </a:r>
            <a:r>
              <a:rPr lang="en-GB" sz="2000" dirty="0"/>
              <a:t> Schuster </a:t>
            </a:r>
          </a:p>
          <a:p>
            <a:r>
              <a:rPr lang="en-GB" sz="2000" dirty="0" err="1"/>
              <a:t>Vardhaman</a:t>
            </a:r>
            <a:r>
              <a:rPr lang="en-GB" sz="2000" dirty="0"/>
              <a:t> Deshpande (Content and Code) - </a:t>
            </a:r>
            <a:r>
              <a:rPr lang="en-GB" sz="2000" dirty="0">
                <a:hlinkClick r:id="rId15"/>
              </a:rPr>
              <a:t>@</a:t>
            </a:r>
            <a:r>
              <a:rPr lang="en-GB" sz="2000" dirty="0" err="1">
                <a:hlinkClick r:id="rId15"/>
              </a:rPr>
              <a:t>vrdmn</a:t>
            </a:r>
            <a:r>
              <a:rPr lang="en-GB" sz="2000" dirty="0"/>
              <a:t> </a:t>
            </a:r>
          </a:p>
        </p:txBody>
      </p:sp>
      <p:sp>
        <p:nvSpPr>
          <p:cNvPr id="8" name="Rectangle 7"/>
          <p:cNvSpPr/>
          <p:nvPr/>
        </p:nvSpPr>
        <p:spPr>
          <a:xfrm>
            <a:off x="514875" y="5628905"/>
            <a:ext cx="9895548" cy="830997"/>
          </a:xfrm>
          <a:prstGeom prst="rect">
            <a:avLst/>
          </a:prstGeom>
        </p:spPr>
        <p:txBody>
          <a:bodyPr wrap="square">
            <a:spAutoFit/>
          </a:bodyPr>
          <a:lstStyle/>
          <a:p>
            <a:r>
              <a:rPr lang="fi-FI" sz="2400" i="1" spc="-70" dirty="0" smtClean="0">
                <a:gradFill>
                  <a:gsLst>
                    <a:gs pos="1250">
                      <a:schemeClr val="bg2"/>
                    </a:gs>
                    <a:gs pos="100000">
                      <a:schemeClr val="bg2"/>
                    </a:gs>
                  </a:gsLst>
                  <a:lin ang="5400000" scaled="0"/>
                </a:gradFill>
                <a:latin typeface="+mj-lt"/>
              </a:rPr>
              <a:t>MS people – </a:t>
            </a:r>
            <a:r>
              <a:rPr lang="fi-FI" sz="2400" i="1" spc="-70" dirty="0">
                <a:gradFill>
                  <a:gsLst>
                    <a:gs pos="1250">
                      <a:schemeClr val="bg2"/>
                    </a:gs>
                    <a:gs pos="100000">
                      <a:schemeClr val="bg2"/>
                    </a:gs>
                  </a:gsLst>
                  <a:lin ang="5400000" scaled="0"/>
                </a:gradFill>
                <a:latin typeface="+mj-lt"/>
              </a:rPr>
              <a:t>Frank Marasco, Bert Jansen, </a:t>
            </a:r>
            <a:r>
              <a:rPr lang="fi-FI" sz="2400" i="1" spc="-70" dirty="0" smtClean="0">
                <a:gradFill>
                  <a:gsLst>
                    <a:gs pos="1250">
                      <a:schemeClr val="bg2"/>
                    </a:gs>
                    <a:gs pos="100000">
                      <a:schemeClr val="bg2"/>
                    </a:gs>
                  </a:gsLst>
                  <a:lin ang="5400000" scaled="0"/>
                </a:gradFill>
                <a:latin typeface="+mj-lt"/>
              </a:rPr>
              <a:t>Jeremy Thake, Vesa </a:t>
            </a:r>
            <a:r>
              <a:rPr lang="fi-FI" sz="2400" i="1" spc="-70" dirty="0">
                <a:gradFill>
                  <a:gsLst>
                    <a:gs pos="1250">
                      <a:schemeClr val="bg2"/>
                    </a:gs>
                    <a:gs pos="100000">
                      <a:schemeClr val="bg2"/>
                    </a:gs>
                  </a:gsLst>
                  <a:lin ang="5400000" scaled="0"/>
                </a:gradFill>
                <a:latin typeface="+mj-lt"/>
              </a:rPr>
              <a:t>Juvonen, Brian Michely, </a:t>
            </a:r>
            <a:r>
              <a:rPr lang="fi-FI" sz="2400" i="1" spc="-70" dirty="0" smtClean="0">
                <a:gradFill>
                  <a:gsLst>
                    <a:gs pos="1250">
                      <a:schemeClr val="bg2"/>
                    </a:gs>
                    <a:gs pos="100000">
                      <a:schemeClr val="bg2"/>
                    </a:gs>
                  </a:gsLst>
                  <a:lin ang="5400000" scaled="0"/>
                </a:gradFill>
                <a:latin typeface="+mj-lt"/>
              </a:rPr>
              <a:t>Reeza Ali, Suman </a:t>
            </a:r>
            <a:r>
              <a:rPr lang="en-US" sz="2400" i="1" spc="-70" dirty="0" smtClean="0">
                <a:gradFill>
                  <a:gsLst>
                    <a:gs pos="1250">
                      <a:schemeClr val="bg2"/>
                    </a:gs>
                    <a:gs pos="100000">
                      <a:schemeClr val="bg2"/>
                    </a:gs>
                  </a:gsLst>
                  <a:lin ang="5400000" scaled="0"/>
                </a:gradFill>
                <a:latin typeface="+mj-lt"/>
              </a:rPr>
              <a:t>Chakrabarti, Ricky Kirkham, Steve Walker</a:t>
            </a:r>
            <a:endParaRPr lang="en-US" sz="24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and updated 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GB" sz="2400" b="1" dirty="0"/>
              <a:t>New</a:t>
            </a:r>
            <a:r>
              <a:rPr lang="en-GB" sz="2400" dirty="0"/>
              <a:t> sample </a:t>
            </a:r>
            <a:r>
              <a:rPr lang="en-GB" sz="2400" b="1" dirty="0" err="1">
                <a:hlinkClick r:id="rId2"/>
              </a:rPr>
              <a:t>Core.UserProfiles.Sync</a:t>
            </a:r>
            <a:r>
              <a:rPr lang="en-GB" sz="2400" dirty="0"/>
              <a:t> shows how to push user profile properties from Azure AD to the SharePoint user profile store</a:t>
            </a:r>
          </a:p>
          <a:p>
            <a:r>
              <a:rPr lang="en-GB" sz="2400" b="1" dirty="0"/>
              <a:t>New</a:t>
            </a:r>
            <a:r>
              <a:rPr lang="en-GB" sz="2400" dirty="0"/>
              <a:t> sample </a:t>
            </a:r>
            <a:r>
              <a:rPr lang="en-GB" sz="2400" b="1" dirty="0" err="1">
                <a:hlinkClick r:id="rId3"/>
              </a:rPr>
              <a:t>Core.ODataBatch</a:t>
            </a:r>
            <a:r>
              <a:rPr lang="en-GB" sz="2400" dirty="0"/>
              <a:t> shows how to perform batching of REST requests</a:t>
            </a:r>
          </a:p>
          <a:p>
            <a:r>
              <a:rPr lang="en-GB" sz="2400" b="1" dirty="0"/>
              <a:t>New</a:t>
            </a:r>
            <a:r>
              <a:rPr lang="en-GB" sz="2400" dirty="0"/>
              <a:t> sample </a:t>
            </a:r>
            <a:r>
              <a:rPr lang="en-GB" sz="2400" b="1" dirty="0" err="1">
                <a:hlinkClick r:id="rId4"/>
              </a:rPr>
              <a:t>Core.WebPartOnAppWebPage</a:t>
            </a:r>
            <a:r>
              <a:rPr lang="en-GB" sz="2400" dirty="0"/>
              <a:t> shows how to provision a web part to a app web page by using a module</a:t>
            </a:r>
          </a:p>
          <a:p>
            <a:r>
              <a:rPr lang="en-GB" sz="2400" b="1" dirty="0"/>
              <a:t>New</a:t>
            </a:r>
            <a:r>
              <a:rPr lang="en-GB" sz="2400" dirty="0"/>
              <a:t> sample </a:t>
            </a:r>
            <a:r>
              <a:rPr lang="en-GB" sz="2400" b="1" dirty="0" err="1">
                <a:hlinkClick r:id="rId5"/>
              </a:rPr>
              <a:t>Provisioning.Hybrid.Simple</a:t>
            </a:r>
            <a:r>
              <a:rPr lang="en-GB" sz="2400" dirty="0"/>
              <a:t> demonstrates the simplest possible hybrid setup with Azure storage queues, </a:t>
            </a:r>
            <a:r>
              <a:rPr lang="en-GB" sz="2400" dirty="0" err="1"/>
              <a:t>WebJobs</a:t>
            </a:r>
            <a:r>
              <a:rPr lang="en-GB" sz="2400" dirty="0"/>
              <a:t> and Service Bus </a:t>
            </a:r>
            <a:r>
              <a:rPr lang="en-GB" sz="2400" dirty="0" smtClean="0"/>
              <a:t>relay</a:t>
            </a:r>
          </a:p>
          <a:p>
            <a:r>
              <a:rPr lang="en-US" sz="2400" b="1" dirty="0"/>
              <a:t>New</a:t>
            </a:r>
            <a:r>
              <a:rPr lang="en-US" sz="2400" dirty="0"/>
              <a:t> solution </a:t>
            </a:r>
            <a:r>
              <a:rPr lang="en-US" sz="2400" b="1" dirty="0" err="1">
                <a:hlinkClick r:id="rId6"/>
              </a:rPr>
              <a:t>Governance.ContentTypeEnforceRetention</a:t>
            </a:r>
            <a:r>
              <a:rPr lang="en-US" sz="2400" dirty="0"/>
              <a:t> shows </a:t>
            </a:r>
            <a:r>
              <a:rPr lang="en-US" sz="2400" dirty="0" smtClean="0"/>
              <a:t>how to create typical retention policy using app model techniques</a:t>
            </a:r>
            <a:endParaRPr lang="en-US" sz="2400" dirty="0"/>
          </a:p>
          <a:p>
            <a:r>
              <a:rPr lang="en-US" sz="2400" b="1" dirty="0"/>
              <a:t>New</a:t>
            </a:r>
            <a:r>
              <a:rPr lang="en-US" sz="2400" dirty="0"/>
              <a:t> solution </a:t>
            </a:r>
            <a:r>
              <a:rPr lang="en-US" sz="2400" b="1" dirty="0" err="1">
                <a:hlinkClick r:id="rId7"/>
              </a:rPr>
              <a:t>Governance.SiteUsageReport</a:t>
            </a:r>
            <a:r>
              <a:rPr lang="en-US" sz="2400" dirty="0"/>
              <a:t> is a background task that gets data for all site collections in a tenant and sends an email with key statistics like used storage quota, the last content modification date, the count of the </a:t>
            </a:r>
            <a:r>
              <a:rPr lang="en-US" sz="2400" dirty="0" smtClean="0"/>
              <a:t>webs</a:t>
            </a:r>
          </a:p>
          <a:p>
            <a:endParaRPr lang="en-GB" sz="2400" dirty="0"/>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to solutions</a:t>
            </a:r>
            <a:endParaRPr lang="en-GB" dirty="0"/>
          </a:p>
        </p:txBody>
      </p:sp>
      <p:sp>
        <p:nvSpPr>
          <p:cNvPr id="3" name="Text Placeholder 2"/>
          <p:cNvSpPr>
            <a:spLocks noGrp="1"/>
          </p:cNvSpPr>
          <p:nvPr>
            <p:ph type="body" sz="quarter" idx="10"/>
          </p:nvPr>
        </p:nvSpPr>
        <p:spPr/>
        <p:txBody>
          <a:bodyPr/>
          <a:lstStyle/>
          <a:p>
            <a:r>
              <a:rPr lang="en-US" sz="2000" dirty="0"/>
              <a:t>Updated sample </a:t>
            </a:r>
            <a:r>
              <a:rPr lang="en-US" sz="2000" b="1" dirty="0">
                <a:hlinkClick r:id="rId2"/>
              </a:rPr>
              <a:t>Office365Api.Overview</a:t>
            </a:r>
            <a:r>
              <a:rPr lang="en-US" sz="2000" dirty="0"/>
              <a:t> has been completely revamped: it now uses the Office 365 RTM API and a brand new MVC sample application has been added</a:t>
            </a:r>
          </a:p>
          <a:p>
            <a:r>
              <a:rPr lang="en-US" sz="2000" dirty="0"/>
              <a:t>Updated sample </a:t>
            </a:r>
            <a:r>
              <a:rPr lang="en-US" sz="2000" b="1" dirty="0" err="1">
                <a:hlinkClick r:id="rId3"/>
              </a:rPr>
              <a:t>Core.JavaScriptCustomization</a:t>
            </a:r>
            <a:r>
              <a:rPr lang="en-US" sz="2000" dirty="0"/>
              <a:t> now properly deals with Minimal Download Strategy (MDS)</a:t>
            </a:r>
          </a:p>
          <a:p>
            <a:r>
              <a:rPr lang="en-US" sz="2000" dirty="0"/>
              <a:t>Updated sample </a:t>
            </a:r>
            <a:r>
              <a:rPr lang="en-US" sz="2000" b="1" dirty="0">
                <a:hlinkClick r:id="rId4"/>
              </a:rPr>
              <a:t>OD4B.NavLinksInjection</a:t>
            </a:r>
            <a:r>
              <a:rPr lang="en-US" sz="2000" dirty="0"/>
              <a:t> now properly deals with Minimal Download Strategy (MDS) and does not show duplicate navigation bars anymore</a:t>
            </a:r>
          </a:p>
          <a:p>
            <a:r>
              <a:rPr lang="en-US" sz="2000" dirty="0"/>
              <a:t>Updated sample </a:t>
            </a:r>
            <a:r>
              <a:rPr lang="en-US" sz="2000" b="1" dirty="0" err="1">
                <a:hlinkClick r:id="rId5"/>
              </a:rPr>
              <a:t>AzureAD.GroupMembership</a:t>
            </a:r>
            <a:r>
              <a:rPr lang="en-US" sz="2000" dirty="0"/>
              <a:t> now uses Graph API 2.0 and shows some additional scenarios like getting all </a:t>
            </a:r>
          </a:p>
          <a:p>
            <a:r>
              <a:rPr lang="en-US" sz="2000" dirty="0"/>
              <a:t>Updated sample </a:t>
            </a:r>
            <a:r>
              <a:rPr lang="en-US" sz="2000" b="1" dirty="0" err="1">
                <a:hlinkClick r:id="rId6"/>
              </a:rPr>
              <a:t>Provisioning.SubSiteCreationApp</a:t>
            </a:r>
            <a:r>
              <a:rPr lang="en-US" sz="2000" dirty="0"/>
              <a:t> now does applies a custom theme and logo as part of the sub site provisioning</a:t>
            </a:r>
          </a:p>
          <a:p>
            <a:r>
              <a:rPr lang="en-US" sz="2000" dirty="0"/>
              <a:t>Updated sample </a:t>
            </a:r>
            <a:r>
              <a:rPr lang="en-US" sz="2000" b="1" dirty="0" err="1">
                <a:hlinkClick r:id="rId7"/>
              </a:rPr>
              <a:t>Branding.ApplyBranding</a:t>
            </a:r>
            <a:r>
              <a:rPr lang="en-US" sz="2000" dirty="0"/>
              <a:t> now supports activation and deactivation of branding</a:t>
            </a:r>
          </a:p>
          <a:p>
            <a:r>
              <a:rPr lang="en-US" sz="2000" dirty="0"/>
              <a:t>Updated component </a:t>
            </a:r>
            <a:r>
              <a:rPr lang="en-US" sz="2000" b="1" dirty="0" err="1">
                <a:hlinkClick r:id="rId8"/>
              </a:rPr>
              <a:t>Core.TaxonomyPicker</a:t>
            </a:r>
            <a:r>
              <a:rPr lang="en-US" sz="2000" dirty="0"/>
              <a:t> has improved </a:t>
            </a:r>
            <a:r>
              <a:rPr lang="en-US" sz="2000" dirty="0" smtClean="0"/>
              <a:t>CSS</a:t>
            </a:r>
          </a:p>
          <a:p>
            <a:r>
              <a:rPr lang="en-US" sz="2000" dirty="0"/>
              <a:t>Updated solution </a:t>
            </a:r>
            <a:r>
              <a:rPr lang="en-US" sz="2000" b="1" dirty="0" err="1" smtClean="0">
                <a:hlinkClick r:id="rId9"/>
              </a:rPr>
              <a:t>PowerShell.Commands</a:t>
            </a:r>
            <a:r>
              <a:rPr lang="en-US" sz="2000" b="1" dirty="0" smtClean="0"/>
              <a:t> </a:t>
            </a:r>
            <a:r>
              <a:rPr lang="en-US" sz="2000" dirty="0" smtClean="0"/>
              <a:t>with </a:t>
            </a:r>
            <a:r>
              <a:rPr lang="en-US" sz="2000" dirty="0"/>
              <a:t>additional commands and various other updates. See the </a:t>
            </a:r>
            <a:r>
              <a:rPr lang="en-US" sz="2000" dirty="0">
                <a:hlinkClick r:id="rId10"/>
              </a:rPr>
              <a:t>changelog</a:t>
            </a:r>
            <a:r>
              <a:rPr lang="en-US" sz="2000" dirty="0"/>
              <a:t> of the PowerShell solution for more </a:t>
            </a:r>
            <a:r>
              <a:rPr lang="en-US" sz="2000" dirty="0" smtClean="0"/>
              <a:t>details</a:t>
            </a:r>
            <a:endParaRPr lang="en-US" sz="2000" dirty="0" smtClean="0"/>
          </a:p>
        </p:txBody>
      </p:sp>
    </p:spTree>
    <p:extLst>
      <p:ext uri="{BB962C8B-B14F-4D97-AF65-F5344CB8AC3E}">
        <p14:creationId xmlns:p14="http://schemas.microsoft.com/office/powerpoint/2010/main" val="20639951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2000" dirty="0" smtClean="0"/>
              <a:t>Throttling </a:t>
            </a:r>
            <a:r>
              <a:rPr lang="en-US" sz="2000" dirty="0"/>
              <a:t>support added across PnP Core library via the  </a:t>
            </a:r>
            <a:r>
              <a:rPr lang="en-US" sz="2000" dirty="0" err="1"/>
              <a:t>ExecuteQueryRetry</a:t>
            </a:r>
            <a:r>
              <a:rPr lang="en-US" sz="2000" dirty="0"/>
              <a:t>  extension method</a:t>
            </a:r>
          </a:p>
          <a:p>
            <a:r>
              <a:rPr lang="en-US" sz="2000" dirty="0" smtClean="0"/>
              <a:t>All </a:t>
            </a:r>
            <a:r>
              <a:rPr lang="en-US" sz="2000" dirty="0"/>
              <a:t>non SharePoint specific extensions are marked as obsolete and will be dropped when we go to v1.0 during the March 2015 update</a:t>
            </a:r>
          </a:p>
          <a:p>
            <a:r>
              <a:rPr lang="en-US" sz="2000" dirty="0" smtClean="0"/>
              <a:t>Cleanup </a:t>
            </a:r>
            <a:r>
              <a:rPr lang="en-US" sz="2000" dirty="0"/>
              <a:t>of </a:t>
            </a:r>
            <a:r>
              <a:rPr lang="en-US" sz="2000" dirty="0" err="1"/>
              <a:t>usings</a:t>
            </a:r>
            <a:r>
              <a:rPr lang="en-US" sz="2000" dirty="0"/>
              <a:t>, comments, ...</a:t>
            </a:r>
          </a:p>
          <a:p>
            <a:r>
              <a:rPr lang="en-US" sz="2000" dirty="0" smtClean="0"/>
              <a:t>List </a:t>
            </a:r>
            <a:r>
              <a:rPr lang="en-US" sz="2000" dirty="0"/>
              <a:t>permission setting support added</a:t>
            </a:r>
          </a:p>
          <a:p>
            <a:r>
              <a:rPr lang="en-US" sz="2000" dirty="0" smtClean="0"/>
              <a:t>Use  </a:t>
            </a:r>
            <a:r>
              <a:rPr lang="en-US" sz="2000" dirty="0" err="1"/>
              <a:t>XDocument</a:t>
            </a:r>
            <a:r>
              <a:rPr lang="en-US" sz="2000" dirty="0"/>
              <a:t>  instead of  </a:t>
            </a:r>
            <a:r>
              <a:rPr lang="en-US" sz="2000" dirty="0" err="1"/>
              <a:t>XmlDocument</a:t>
            </a:r>
            <a:r>
              <a:rPr lang="en-US" sz="2000" dirty="0"/>
              <a:t>  </a:t>
            </a:r>
          </a:p>
          <a:p>
            <a:r>
              <a:rPr lang="en-US" sz="2000" dirty="0" smtClean="0"/>
              <a:t>Improved </a:t>
            </a:r>
            <a:r>
              <a:rPr lang="en-US" sz="2000" dirty="0"/>
              <a:t>taxonomy import and export routines</a:t>
            </a:r>
          </a:p>
          <a:p>
            <a:r>
              <a:rPr lang="en-US" sz="2000" dirty="0" smtClean="0"/>
              <a:t>Language </a:t>
            </a:r>
            <a:r>
              <a:rPr lang="en-US" sz="2000" dirty="0"/>
              <a:t>agnostic retrieval of page library</a:t>
            </a:r>
          </a:p>
          <a:p>
            <a:r>
              <a:rPr lang="en-US" sz="2000" dirty="0" smtClean="0"/>
              <a:t>Added  </a:t>
            </a:r>
            <a:r>
              <a:rPr lang="en-US" sz="2000" dirty="0" err="1"/>
              <a:t>CredentialManager</a:t>
            </a:r>
            <a:r>
              <a:rPr lang="en-US" sz="2000" dirty="0"/>
              <a:t>  utility class</a:t>
            </a:r>
          </a:p>
          <a:p>
            <a:r>
              <a:rPr lang="en-US" sz="2000" dirty="0" smtClean="0"/>
              <a:t>Custom </a:t>
            </a:r>
            <a:r>
              <a:rPr lang="en-US" sz="2000" dirty="0"/>
              <a:t>actions extensions can now also be used on the  Site  object (next to the  Web  object)</a:t>
            </a:r>
          </a:p>
          <a:p>
            <a:r>
              <a:rPr lang="en-US" sz="2000" dirty="0" smtClean="0"/>
              <a:t>Both </a:t>
            </a:r>
            <a:r>
              <a:rPr lang="en-US" sz="2000" dirty="0"/>
              <a:t>PnP Core Nuget packages (cloud and on-premises) have been also updated </a:t>
            </a:r>
            <a:r>
              <a:rPr lang="en-US" sz="2000" dirty="0" smtClean="0"/>
              <a:t>accordingly</a:t>
            </a:r>
            <a:endParaRPr lang="en-US" sz="2000" dirty="0"/>
          </a:p>
        </p:txBody>
      </p:sp>
      <p:pic>
        <p:nvPicPr>
          <p:cNvPr id="1026" name="Picture 2" descr="image002"/>
          <p:cNvPicPr>
            <a:picLocks noChangeAspect="1" noChangeArrowheads="1"/>
          </p:cNvPicPr>
          <p:nvPr/>
        </p:nvPicPr>
        <p:blipFill rotWithShape="1">
          <a:blip r:embed="rId3">
            <a:extLst>
              <a:ext uri="{28A0092B-C50C-407E-A947-70E740481C1C}">
                <a14:useLocalDpi xmlns:a14="http://schemas.microsoft.com/office/drawing/2010/main" val="0"/>
              </a:ext>
            </a:extLst>
          </a:blip>
          <a:srcRect t="62389"/>
          <a:stretch/>
        </p:blipFill>
        <p:spPr bwMode="auto">
          <a:xfrm>
            <a:off x="824538" y="5169818"/>
            <a:ext cx="10110645" cy="120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191127" y="2718459"/>
            <a:ext cx="3627293" cy="1180699"/>
          </a:xfrm>
          <a:prstGeom prst="rect">
            <a:avLst/>
          </a:prstGeom>
          <a:noFill/>
          <a:ln>
            <a:solidFill>
              <a:schemeClr val="accent1"/>
            </a:solidFill>
          </a:ln>
        </p:spPr>
        <p:txBody>
          <a:bodyPr wrap="square" lIns="72000" tIns="36000" rIns="72000" bIns="0" rtlCol="0">
            <a:spAutoFit/>
          </a:bodyPr>
          <a:lstStyle/>
          <a:p>
            <a:r>
              <a:rPr lang="en-US" sz="2400" spc="-70" dirty="0" smtClean="0">
                <a:solidFill>
                  <a:schemeClr val="accent1"/>
                </a:solidFill>
              </a:rPr>
              <a:t>Notice. As part of the March release we will remove obsolete methods.</a:t>
            </a:r>
            <a:endParaRPr lang="en-GB" sz="2400" spc="-70" dirty="0" smtClean="0">
              <a:solidFill>
                <a:schemeClr val="accent1"/>
              </a:solidFill>
            </a:endParaRPr>
          </a:p>
        </p:txBody>
      </p:sp>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customXml/itemProps3.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2470</Words>
  <Application>Microsoft Office PowerPoint</Application>
  <PresentationFormat>Custom</PresentationFormat>
  <Paragraphs>207</Paragraphs>
  <Slides>17</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February 2015</vt:lpstr>
      <vt:lpstr>Agenda</vt:lpstr>
      <vt:lpstr>Where are you located?</vt:lpstr>
      <vt:lpstr>PowerPoint Presentation</vt:lpstr>
      <vt:lpstr>Statistics– Key numbers (previous month)</vt:lpstr>
      <vt:lpstr>Thank you for your assistance!</vt:lpstr>
      <vt:lpstr>New and updated contributions</vt:lpstr>
      <vt:lpstr>Updates to solutions</vt:lpstr>
      <vt:lpstr>Updates to PnP Core and miscellaneous</vt:lpstr>
      <vt:lpstr>Updates in the Guidance repository</vt:lpstr>
      <vt:lpstr>PnP Core Component moving to v1.0</vt:lpstr>
      <vt:lpstr>Roadmap – March release plan</vt:lpstr>
      <vt:lpstr>PowerPoint Presentation</vt:lpstr>
      <vt:lpstr>Feedback…</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2015-02-10T09:45:37Z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